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bold.fntdata"/><Relationship Id="rId13" Type="http://schemas.openxmlformats.org/officeDocument/2006/relationships/slide" Target="slides/slide8.xml"/><Relationship Id="rId57" Type="http://schemas.openxmlformats.org/officeDocument/2006/relationships/font" Target="fonts/Lato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59" Type="http://schemas.openxmlformats.org/officeDocument/2006/relationships/font" Target="fonts/Lato-italic.fntdata"/><Relationship Id="rId14" Type="http://schemas.openxmlformats.org/officeDocument/2006/relationships/slide" Target="slides/slide9.xml"/><Relationship Id="rId58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15753ff4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15753ff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daf0c4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1daf0c4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1daf0c4b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1daf0c4b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1daf0c4b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1daf0c4b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1daf0c4b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1daf0c4b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1daf0c4b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1daf0c4b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1daf0c4b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1daf0c4b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1daf0c4b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1daf0c4b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1daf0c4b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1daf0c4b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1daf0c4b8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1daf0c4b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1daf0c4b8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1daf0c4b8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15753ff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15753ff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1daf0c4b8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1daf0c4b8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1daf0c4b8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1daf0c4b8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19d72c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919d72c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19d72c1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919d72c1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1daf0c4b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1daf0c4b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daf0c4b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daf0c4b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1daf0c4b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1daf0c4b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1daf0c4b8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1daf0c4b8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236552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236552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919d72c1b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919d72c1b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6b78cfb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6b78cfb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919d72c1b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919d72c1b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919d72c1b7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919d72c1b7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19d72c1b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19d72c1b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915753ff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915753ff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915753ff4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915753ff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e158a26bd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e158a26bd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158a26b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158a26b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e158a26bd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e158a26bd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e158a26b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e158a26b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e158a26bd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e158a26bd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6b78cfb9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6b78cfb9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158a26b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158a26b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e158a26b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e158a26b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158a26bd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e158a26bd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158a26bd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e158a26bd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158a26bd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e158a26bd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e158a26bd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e158a26bd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158a26bd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158a26bd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e510768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e510768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6b78cfb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6b78cfb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6b78cfb9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6b78cfb9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6b78cfb9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6b78cfb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6b78cfb9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6b78cfb9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1daf0c4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1daf0c4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3.png"/><Relationship Id="rId7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00" y="-343275"/>
            <a:ext cx="6252699" cy="60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2685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Neural Network: Housing Example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2"/>
          <p:cNvCxnSpPr>
            <a:stCxn id="199" idx="6"/>
            <a:endCxn id="201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2"/>
          <p:cNvCxnSpPr>
            <a:stCxn id="198" idx="6"/>
            <a:endCxn id="201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2"/>
          <p:cNvCxnSpPr>
            <a:stCxn id="200" idx="6"/>
            <a:endCxn id="201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2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613883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2455225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4297050" y="33539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4297050" y="231771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(x1 * w1) + (x2 * w2) + (x3 * w3) = 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Simplest Neural Network: Solved</a:t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3"/>
          <p:cNvCxnSpPr>
            <a:stCxn id="223" idx="6"/>
            <a:endCxn id="225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3"/>
          <p:cNvCxnSpPr>
            <a:stCxn id="222" idx="6"/>
            <a:endCxn id="225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3"/>
          <p:cNvCxnSpPr>
            <a:stCxn id="224" idx="6"/>
            <a:endCxn id="225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3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50k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-550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4150400" y="231772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15,000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(200 * 210) + (2 * 15,000) + (40 * -550) = 50,000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3750"/>
            <a:ext cx="69561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60"/>
              <a:t>Simplest Neural Network: Traditional programming</a:t>
            </a:r>
            <a:endParaRPr sz="2060"/>
          </a:p>
        </p:txBody>
      </p:sp>
      <p:sp>
        <p:nvSpPr>
          <p:cNvPr id="246" name="Google Shape;246;p24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24"/>
          <p:cNvCxnSpPr>
            <a:stCxn id="247" idx="6"/>
            <a:endCxn id="249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4"/>
          <p:cNvCxnSpPr>
            <a:stCxn id="246" idx="6"/>
            <a:endCxn id="249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4"/>
          <p:cNvCxnSpPr>
            <a:stCxn id="248" idx="6"/>
            <a:endCxn id="249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4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613883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2455225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4297050" y="33539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4297050" y="231771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1996363" y="927000"/>
            <a:ext cx="3616200" cy="3289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5612575" y="927000"/>
            <a:ext cx="2017500" cy="328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320575" y="1556475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320575" y="1917550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94650" y="1679925"/>
            <a:ext cx="153300" cy="153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94650" y="2041000"/>
            <a:ext cx="153300" cy="15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1297500" y="393750"/>
            <a:ext cx="69561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60"/>
              <a:t>Simplest Neural Network: Machine learning</a:t>
            </a:r>
            <a:endParaRPr sz="2060"/>
          </a:p>
        </p:txBody>
      </p:sp>
      <p:sp>
        <p:nvSpPr>
          <p:cNvPr id="275" name="Google Shape;275;p25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5"/>
          <p:cNvCxnSpPr>
            <a:stCxn id="276" idx="6"/>
            <a:endCxn id="278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5"/>
          <p:cNvCxnSpPr>
            <a:stCxn id="275" idx="6"/>
            <a:endCxn id="278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5"/>
          <p:cNvCxnSpPr>
            <a:stCxn id="277" idx="6"/>
            <a:endCxn id="278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25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613883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2455225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4297050" y="33539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4297050" y="231771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1996375" y="927000"/>
            <a:ext cx="1815900" cy="3289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5580750" y="927000"/>
            <a:ext cx="2049300" cy="3289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385425" y="1681725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Programmer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385425" y="2042800"/>
            <a:ext cx="1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Computer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159500" y="1805175"/>
            <a:ext cx="153300" cy="153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159500" y="2166250"/>
            <a:ext cx="153300" cy="15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/>
          <p:nvPr/>
        </p:nvSpPr>
        <p:spPr>
          <a:xfrm>
            <a:off x="3812275" y="927000"/>
            <a:ext cx="1768500" cy="328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It starts with random values</a:t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26"/>
          <p:cNvCxnSpPr>
            <a:stCxn id="306" idx="6"/>
            <a:endCxn id="308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6"/>
          <p:cNvCxnSpPr>
            <a:stCxn id="305" idx="6"/>
            <a:endCxn id="308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6"/>
          <p:cNvCxnSpPr>
            <a:stCxn id="307" idx="6"/>
            <a:endCxn id="308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6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6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4150400" y="231772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 Could also start with zeros)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Forward pass</a:t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7"/>
          <p:cNvCxnSpPr>
            <a:stCxn id="331" idx="6"/>
            <a:endCxn id="333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7"/>
          <p:cNvCxnSpPr>
            <a:stCxn id="330" idx="6"/>
            <a:endCxn id="333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7"/>
          <p:cNvCxnSpPr>
            <a:stCxn id="332" idx="6"/>
            <a:endCxn id="333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7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7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7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884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7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7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4150400" y="231772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7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(200 * 0) + (2 * 242) + (40 * 10) = 884</a:t>
            </a:r>
            <a:endParaRPr/>
          </a:p>
        </p:txBody>
      </p:sp>
      <p:sp>
        <p:nvSpPr>
          <p:cNvPr id="349" name="Google Shape;349;p27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" name="Google Shape;350;p27"/>
          <p:cNvCxnSpPr/>
          <p:nvPr/>
        </p:nvCxnSpPr>
        <p:spPr>
          <a:xfrm>
            <a:off x="2232825" y="4266325"/>
            <a:ext cx="51702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Backward pass</a:t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28"/>
          <p:cNvCxnSpPr>
            <a:stCxn id="357" idx="6"/>
            <a:endCxn id="359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8"/>
          <p:cNvCxnSpPr>
            <a:stCxn id="356" idx="6"/>
            <a:endCxn id="359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28"/>
          <p:cNvCxnSpPr>
            <a:stCxn id="358" idx="6"/>
            <a:endCxn id="359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8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8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8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8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884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8"/>
          <p:cNvSpPr txBox="1"/>
          <p:nvPr/>
        </p:nvSpPr>
        <p:spPr>
          <a:xfrm>
            <a:off x="3818250" y="155647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→450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8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 →18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3818275" y="231772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242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→640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 the results and change weight values</a:t>
            </a:r>
            <a:endParaRPr/>
          </a:p>
        </p:txBody>
      </p:sp>
      <p:sp>
        <p:nvSpPr>
          <p:cNvPr id="375" name="Google Shape;375;p28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6" name="Google Shape;376;p28"/>
          <p:cNvCxnSpPr/>
          <p:nvPr/>
        </p:nvCxnSpPr>
        <p:spPr>
          <a:xfrm rot="10800000">
            <a:off x="2192875" y="4266325"/>
            <a:ext cx="5130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Forward pass</a:t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29"/>
          <p:cNvCxnSpPr>
            <a:stCxn id="383" idx="6"/>
            <a:endCxn id="385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29"/>
          <p:cNvCxnSpPr>
            <a:stCxn id="382" idx="6"/>
            <a:endCxn id="385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29"/>
          <p:cNvCxnSpPr>
            <a:stCxn id="384" idx="6"/>
            <a:endCxn id="385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29"/>
          <p:cNvSpPr txBox="1"/>
          <p:nvPr/>
        </p:nvSpPr>
        <p:spPr>
          <a:xfrm>
            <a:off x="1897463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29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29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29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9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29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4150400" y="231772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640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(200 * 450) + (2 * 640) + (40 * 18) = 92,000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02" name="Google Shape;402;p29"/>
          <p:cNvCxnSpPr/>
          <p:nvPr/>
        </p:nvCxnSpPr>
        <p:spPr>
          <a:xfrm>
            <a:off x="2232825" y="4266325"/>
            <a:ext cx="51702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Backward pass</a:t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0"/>
          <p:cNvCxnSpPr>
            <a:stCxn id="409" idx="6"/>
            <a:endCxn id="411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0"/>
          <p:cNvCxnSpPr>
            <a:stCxn id="408" idx="6"/>
            <a:endCxn id="411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0"/>
          <p:cNvCxnSpPr>
            <a:stCxn id="410" idx="6"/>
            <a:endCxn id="411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0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0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0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0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0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0"/>
          <p:cNvSpPr txBox="1"/>
          <p:nvPr/>
        </p:nvSpPr>
        <p:spPr>
          <a:xfrm>
            <a:off x="3818250" y="155647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450→150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0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0"/>
          <p:cNvSpPr txBox="1"/>
          <p:nvPr/>
        </p:nvSpPr>
        <p:spPr>
          <a:xfrm>
            <a:off x="3818275" y="231772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640→510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0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 the results and change weight values</a:t>
            </a:r>
            <a:endParaRPr/>
          </a:p>
        </p:txBody>
      </p:sp>
      <p:sp>
        <p:nvSpPr>
          <p:cNvPr id="427" name="Google Shape;427;p30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8" name="Google Shape;428;p30"/>
          <p:cNvCxnSpPr/>
          <p:nvPr/>
        </p:nvCxnSpPr>
        <p:spPr>
          <a:xfrm rot="10800000">
            <a:off x="2192875" y="4266325"/>
            <a:ext cx="5130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Forward pass</a:t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1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Google Shape;438;p31"/>
          <p:cNvCxnSpPr>
            <a:stCxn id="435" idx="6"/>
            <a:endCxn id="437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1"/>
          <p:cNvCxnSpPr>
            <a:stCxn id="434" idx="6"/>
            <a:endCxn id="437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1"/>
          <p:cNvCxnSpPr>
            <a:stCxn id="436" idx="6"/>
            <a:endCxn id="437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1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1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1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1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1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1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1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1"/>
          <p:cNvSpPr txBox="1"/>
          <p:nvPr/>
        </p:nvSpPr>
        <p:spPr>
          <a:xfrm>
            <a:off x="4297050" y="1556463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0" name="Google Shape;450;p31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4150400" y="2317725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640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2635800" y="426632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(200 * 450) + (2 * 640) + (40 * 18) = 92,000</a:t>
            </a:r>
            <a:endParaRPr/>
          </a:p>
        </p:txBody>
      </p:sp>
      <p:sp>
        <p:nvSpPr>
          <p:cNvPr id="453" name="Google Shape;453;p31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4" name="Google Shape;454;p31"/>
          <p:cNvCxnSpPr/>
          <p:nvPr/>
        </p:nvCxnSpPr>
        <p:spPr>
          <a:xfrm>
            <a:off x="2232825" y="4266325"/>
            <a:ext cx="51702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18" y="0"/>
            <a:ext cx="72697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Backward pass</a:t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2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32"/>
          <p:cNvCxnSpPr>
            <a:stCxn id="461" idx="6"/>
            <a:endCxn id="463" idx="2"/>
          </p:cNvCxnSpPr>
          <p:nvPr/>
        </p:nvCxnSpPr>
        <p:spPr>
          <a:xfrm>
            <a:off x="3005125" y="2717950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32"/>
          <p:cNvCxnSpPr>
            <a:stCxn id="460" idx="6"/>
            <a:endCxn id="463" idx="2"/>
          </p:cNvCxnSpPr>
          <p:nvPr/>
        </p:nvCxnSpPr>
        <p:spPr>
          <a:xfrm>
            <a:off x="3005125" y="168172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32"/>
          <p:cNvCxnSpPr>
            <a:stCxn id="462" idx="6"/>
            <a:endCxn id="463" idx="2"/>
          </p:cNvCxnSpPr>
          <p:nvPr/>
        </p:nvCxnSpPr>
        <p:spPr>
          <a:xfrm flipH="1" rot="10800000">
            <a:off x="3005125" y="2717975"/>
            <a:ext cx="36162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32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2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2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32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32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32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2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2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p32"/>
          <p:cNvSpPr txBox="1"/>
          <p:nvPr/>
        </p:nvSpPr>
        <p:spPr>
          <a:xfrm>
            <a:off x="3818250" y="155647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450→150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2"/>
          <p:cNvSpPr txBox="1"/>
          <p:nvPr/>
        </p:nvSpPr>
        <p:spPr>
          <a:xfrm>
            <a:off x="4053675" y="3353975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2"/>
          <p:cNvSpPr txBox="1"/>
          <p:nvPr/>
        </p:nvSpPr>
        <p:spPr>
          <a:xfrm>
            <a:off x="3818275" y="2317725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640→510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2"/>
          <p:cNvSpPr txBox="1"/>
          <p:nvPr/>
        </p:nvSpPr>
        <p:spPr>
          <a:xfrm>
            <a:off x="2565150" y="4292875"/>
            <a:ext cx="40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Compare the results and change weight values</a:t>
            </a: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0" name="Google Shape;480;p32"/>
          <p:cNvCxnSpPr/>
          <p:nvPr/>
        </p:nvCxnSpPr>
        <p:spPr>
          <a:xfrm rot="10800000">
            <a:off x="2192875" y="4266325"/>
            <a:ext cx="51303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3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Network: Understand abstractions</a:t>
            </a:r>
            <a:endParaRPr/>
          </a:p>
        </p:txBody>
      </p:sp>
      <p:sp>
        <p:nvSpPr>
          <p:cNvPr id="486" name="Google Shape;486;p33"/>
          <p:cNvSpPr/>
          <p:nvPr/>
        </p:nvSpPr>
        <p:spPr>
          <a:xfrm>
            <a:off x="2455225" y="193842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2455225" y="297465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3"/>
          <p:cNvSpPr/>
          <p:nvPr/>
        </p:nvSpPr>
        <p:spPr>
          <a:xfrm>
            <a:off x="2455225" y="401087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6138650" y="297465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3"/>
          <p:cNvSpPr txBox="1"/>
          <p:nvPr/>
        </p:nvSpPr>
        <p:spPr>
          <a:xfrm>
            <a:off x="1972688" y="153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33"/>
          <p:cNvSpPr txBox="1"/>
          <p:nvPr/>
        </p:nvSpPr>
        <p:spPr>
          <a:xfrm>
            <a:off x="1972688" y="25744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3"/>
          <p:cNvSpPr txBox="1"/>
          <p:nvPr/>
        </p:nvSpPr>
        <p:spPr>
          <a:xfrm>
            <a:off x="1972688" y="36106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5656088" y="25744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33"/>
          <p:cNvSpPr/>
          <p:nvPr/>
        </p:nvSpPr>
        <p:spPr>
          <a:xfrm>
            <a:off x="4297025" y="1952838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4297050" y="40077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4297025" y="29802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33"/>
          <p:cNvCxnSpPr>
            <a:stCxn id="498" idx="3"/>
            <a:endCxn id="494" idx="2"/>
          </p:cNvCxnSpPr>
          <p:nvPr/>
        </p:nvCxnSpPr>
        <p:spPr>
          <a:xfrm>
            <a:off x="3005225" y="2201388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33"/>
          <p:cNvCxnSpPr>
            <a:stCxn id="500" idx="3"/>
            <a:endCxn id="496" idx="2"/>
          </p:cNvCxnSpPr>
          <p:nvPr/>
        </p:nvCxnSpPr>
        <p:spPr>
          <a:xfrm>
            <a:off x="3005225" y="3249525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33"/>
          <p:cNvCxnSpPr>
            <a:stCxn id="502" idx="3"/>
            <a:endCxn id="495" idx="2"/>
          </p:cNvCxnSpPr>
          <p:nvPr/>
        </p:nvCxnSpPr>
        <p:spPr>
          <a:xfrm flipH="1" rot="10800000">
            <a:off x="3005250" y="4282650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33"/>
          <p:cNvCxnSpPr>
            <a:stCxn id="498" idx="3"/>
            <a:endCxn id="496" idx="2"/>
          </p:cNvCxnSpPr>
          <p:nvPr/>
        </p:nvCxnSpPr>
        <p:spPr>
          <a:xfrm>
            <a:off x="3005225" y="2201325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33"/>
          <p:cNvCxnSpPr>
            <a:stCxn id="498" idx="3"/>
            <a:endCxn id="495" idx="1"/>
          </p:cNvCxnSpPr>
          <p:nvPr/>
        </p:nvCxnSpPr>
        <p:spPr>
          <a:xfrm>
            <a:off x="3005081" y="2201531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5" name="Google Shape;505;p33"/>
          <p:cNvCxnSpPr>
            <a:stCxn id="500" idx="3"/>
            <a:endCxn id="494" idx="2"/>
          </p:cNvCxnSpPr>
          <p:nvPr/>
        </p:nvCxnSpPr>
        <p:spPr>
          <a:xfrm flipH="1" rot="10800000">
            <a:off x="3005225" y="2227788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33"/>
          <p:cNvCxnSpPr>
            <a:stCxn id="500" idx="3"/>
            <a:endCxn id="495" idx="2"/>
          </p:cNvCxnSpPr>
          <p:nvPr/>
        </p:nvCxnSpPr>
        <p:spPr>
          <a:xfrm>
            <a:off x="3005250" y="3249450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33"/>
          <p:cNvCxnSpPr>
            <a:stCxn id="502" idx="3"/>
            <a:endCxn id="494" idx="3"/>
          </p:cNvCxnSpPr>
          <p:nvPr/>
        </p:nvCxnSpPr>
        <p:spPr>
          <a:xfrm flipH="1" rot="10800000">
            <a:off x="3005056" y="2422207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33"/>
          <p:cNvCxnSpPr>
            <a:stCxn id="502" idx="3"/>
            <a:endCxn id="496" idx="2"/>
          </p:cNvCxnSpPr>
          <p:nvPr/>
        </p:nvCxnSpPr>
        <p:spPr>
          <a:xfrm flipH="1" rot="10800000">
            <a:off x="3005225" y="3255225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33"/>
          <p:cNvCxnSpPr>
            <a:stCxn id="494" idx="6"/>
            <a:endCxn id="510" idx="1"/>
          </p:cNvCxnSpPr>
          <p:nvPr/>
        </p:nvCxnSpPr>
        <p:spPr>
          <a:xfrm>
            <a:off x="4846925" y="2227788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33"/>
          <p:cNvCxnSpPr>
            <a:stCxn id="496" idx="6"/>
            <a:endCxn id="510" idx="1"/>
          </p:cNvCxnSpPr>
          <p:nvPr/>
        </p:nvCxnSpPr>
        <p:spPr>
          <a:xfrm flipH="1" rot="10800000">
            <a:off x="4846925" y="3249525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33"/>
          <p:cNvCxnSpPr>
            <a:stCxn id="513" idx="3"/>
            <a:endCxn id="510" idx="1"/>
          </p:cNvCxnSpPr>
          <p:nvPr/>
        </p:nvCxnSpPr>
        <p:spPr>
          <a:xfrm flipH="1" rot="10800000">
            <a:off x="4846925" y="3249738"/>
            <a:ext cx="1291800" cy="105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33"/>
          <p:cNvSpPr txBox="1"/>
          <p:nvPr/>
        </p:nvSpPr>
        <p:spPr>
          <a:xfrm>
            <a:off x="2455250" y="10408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33"/>
          <p:cNvSpPr txBox="1"/>
          <p:nvPr/>
        </p:nvSpPr>
        <p:spPr>
          <a:xfrm>
            <a:off x="3376100" y="10408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3"/>
          <p:cNvSpPr txBox="1"/>
          <p:nvPr/>
        </p:nvSpPr>
        <p:spPr>
          <a:xfrm>
            <a:off x="4296950" y="10408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33"/>
          <p:cNvSpPr txBox="1"/>
          <p:nvPr/>
        </p:nvSpPr>
        <p:spPr>
          <a:xfrm>
            <a:off x="5217800" y="10408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6138650" y="10408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9" name="Google Shape;519;p33"/>
          <p:cNvCxnSpPr/>
          <p:nvPr/>
        </p:nvCxnSpPr>
        <p:spPr>
          <a:xfrm rot="10800000">
            <a:off x="3189750" y="104085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33"/>
          <p:cNvCxnSpPr/>
          <p:nvPr/>
        </p:nvCxnSpPr>
        <p:spPr>
          <a:xfrm rot="10800000">
            <a:off x="4086425" y="104085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3"/>
          <p:cNvCxnSpPr/>
          <p:nvPr/>
        </p:nvCxnSpPr>
        <p:spPr>
          <a:xfrm rot="10800000">
            <a:off x="5036275" y="104085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33"/>
          <p:cNvCxnSpPr/>
          <p:nvPr/>
        </p:nvCxnSpPr>
        <p:spPr>
          <a:xfrm rot="10800000">
            <a:off x="5906375" y="104085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1628850" y="1649300"/>
            <a:ext cx="5795100" cy="24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 objetivo de </a:t>
            </a:r>
            <a:r>
              <a:rPr lang="en"/>
              <a:t>desarrollador</a:t>
            </a:r>
            <a:r>
              <a:rPr lang="en"/>
              <a:t> de una red </a:t>
            </a:r>
            <a:r>
              <a:rPr lang="en"/>
              <a:t>neuronal</a:t>
            </a:r>
            <a:r>
              <a:rPr lang="en"/>
              <a:t> es saber cuantas capas y </a:t>
            </a:r>
            <a:r>
              <a:rPr lang="en"/>
              <a:t>qué</a:t>
            </a:r>
            <a:r>
              <a:rPr lang="en"/>
              <a:t> cantidad de </a:t>
            </a:r>
            <a:r>
              <a:rPr lang="en"/>
              <a:t>neuronas</a:t>
            </a:r>
            <a:r>
              <a:rPr lang="en"/>
              <a:t> son necesarias para que un </a:t>
            </a:r>
            <a:r>
              <a:rPr lang="en"/>
              <a:t>algoritmo</a:t>
            </a:r>
            <a:r>
              <a:rPr lang="en"/>
              <a:t> cambie de pesos.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50" y="466100"/>
            <a:ext cx="6548999" cy="44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Network: Understand abstractions</a:t>
            </a:r>
            <a:endParaRPr/>
          </a:p>
        </p:txBody>
      </p:sp>
      <p:sp>
        <p:nvSpPr>
          <p:cNvPr id="538" name="Google Shape;538;p36"/>
          <p:cNvSpPr/>
          <p:nvPr/>
        </p:nvSpPr>
        <p:spPr>
          <a:xfrm>
            <a:off x="1660375" y="191535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1660375" y="295157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1660375" y="398780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6497125" y="2951575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 txBox="1"/>
          <p:nvPr/>
        </p:nvSpPr>
        <p:spPr>
          <a:xfrm>
            <a:off x="1177838" y="15151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36"/>
          <p:cNvSpPr txBox="1"/>
          <p:nvPr/>
        </p:nvSpPr>
        <p:spPr>
          <a:xfrm>
            <a:off x="1177838" y="25513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36"/>
          <p:cNvSpPr txBox="1"/>
          <p:nvPr/>
        </p:nvSpPr>
        <p:spPr>
          <a:xfrm>
            <a:off x="1177838" y="35876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36"/>
          <p:cNvSpPr txBox="1"/>
          <p:nvPr/>
        </p:nvSpPr>
        <p:spPr>
          <a:xfrm>
            <a:off x="6451138" y="25051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36"/>
          <p:cNvSpPr/>
          <p:nvPr/>
        </p:nvSpPr>
        <p:spPr>
          <a:xfrm>
            <a:off x="3502175" y="1929763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3502200" y="39846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>
            <a:off x="3502175" y="29572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9" name="Google Shape;549;p36"/>
          <p:cNvCxnSpPr>
            <a:stCxn id="550" idx="3"/>
            <a:endCxn id="546" idx="2"/>
          </p:cNvCxnSpPr>
          <p:nvPr/>
        </p:nvCxnSpPr>
        <p:spPr>
          <a:xfrm>
            <a:off x="2210375" y="2178313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36"/>
          <p:cNvCxnSpPr>
            <a:stCxn id="552" idx="3"/>
            <a:endCxn id="548" idx="2"/>
          </p:cNvCxnSpPr>
          <p:nvPr/>
        </p:nvCxnSpPr>
        <p:spPr>
          <a:xfrm>
            <a:off x="2210375" y="3226450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36"/>
          <p:cNvCxnSpPr>
            <a:stCxn id="554" idx="3"/>
            <a:endCxn id="547" idx="2"/>
          </p:cNvCxnSpPr>
          <p:nvPr/>
        </p:nvCxnSpPr>
        <p:spPr>
          <a:xfrm flipH="1" rot="10800000">
            <a:off x="2210400" y="4259575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36"/>
          <p:cNvCxnSpPr>
            <a:stCxn id="550" idx="3"/>
            <a:endCxn id="548" idx="2"/>
          </p:cNvCxnSpPr>
          <p:nvPr/>
        </p:nvCxnSpPr>
        <p:spPr>
          <a:xfrm>
            <a:off x="2210375" y="2178250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36"/>
          <p:cNvCxnSpPr>
            <a:stCxn id="550" idx="3"/>
            <a:endCxn id="547" idx="1"/>
          </p:cNvCxnSpPr>
          <p:nvPr/>
        </p:nvCxnSpPr>
        <p:spPr>
          <a:xfrm>
            <a:off x="2210231" y="2178456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36"/>
          <p:cNvCxnSpPr>
            <a:stCxn id="552" idx="3"/>
            <a:endCxn id="546" idx="2"/>
          </p:cNvCxnSpPr>
          <p:nvPr/>
        </p:nvCxnSpPr>
        <p:spPr>
          <a:xfrm flipH="1" rot="10800000">
            <a:off x="2210375" y="2204713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36"/>
          <p:cNvCxnSpPr>
            <a:stCxn id="552" idx="3"/>
            <a:endCxn id="547" idx="2"/>
          </p:cNvCxnSpPr>
          <p:nvPr/>
        </p:nvCxnSpPr>
        <p:spPr>
          <a:xfrm>
            <a:off x="2210400" y="3226375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36"/>
          <p:cNvCxnSpPr>
            <a:stCxn id="554" idx="3"/>
            <a:endCxn id="546" idx="3"/>
          </p:cNvCxnSpPr>
          <p:nvPr/>
        </p:nvCxnSpPr>
        <p:spPr>
          <a:xfrm flipH="1" rot="10800000">
            <a:off x="2210206" y="2399132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36"/>
          <p:cNvCxnSpPr>
            <a:stCxn id="554" idx="3"/>
            <a:endCxn id="548" idx="2"/>
          </p:cNvCxnSpPr>
          <p:nvPr/>
        </p:nvCxnSpPr>
        <p:spPr>
          <a:xfrm flipH="1" rot="10800000">
            <a:off x="2210375" y="3232150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36"/>
          <p:cNvCxnSpPr/>
          <p:nvPr/>
        </p:nvCxnSpPr>
        <p:spPr>
          <a:xfrm>
            <a:off x="5159350" y="2201900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36"/>
          <p:cNvCxnSpPr/>
          <p:nvPr/>
        </p:nvCxnSpPr>
        <p:spPr>
          <a:xfrm flipH="1" rot="10800000">
            <a:off x="5159350" y="3223638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6"/>
          <p:cNvCxnSpPr/>
          <p:nvPr/>
        </p:nvCxnSpPr>
        <p:spPr>
          <a:xfrm flipH="1" rot="10800000">
            <a:off x="5205400" y="3226663"/>
            <a:ext cx="1291800" cy="105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36"/>
          <p:cNvSpPr txBox="1"/>
          <p:nvPr/>
        </p:nvSpPr>
        <p:spPr>
          <a:xfrm>
            <a:off x="1660400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2581250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3415738" y="9905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5740838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6497125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9" name="Google Shape;569;p36"/>
          <p:cNvCxnSpPr/>
          <p:nvPr/>
        </p:nvCxnSpPr>
        <p:spPr>
          <a:xfrm rot="10800000">
            <a:off x="2394900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36"/>
          <p:cNvCxnSpPr/>
          <p:nvPr/>
        </p:nvCxnSpPr>
        <p:spPr>
          <a:xfrm rot="10800000">
            <a:off x="3291575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36"/>
          <p:cNvCxnSpPr/>
          <p:nvPr/>
        </p:nvCxnSpPr>
        <p:spPr>
          <a:xfrm rot="10800000">
            <a:off x="5786675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36"/>
          <p:cNvCxnSpPr/>
          <p:nvPr/>
        </p:nvCxnSpPr>
        <p:spPr>
          <a:xfrm rot="10800000">
            <a:off x="6345575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73" name="Google Shape;573;p36"/>
          <p:cNvSpPr/>
          <p:nvPr/>
        </p:nvSpPr>
        <p:spPr>
          <a:xfrm>
            <a:off x="5136200" y="1929763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6"/>
          <p:cNvSpPr/>
          <p:nvPr/>
        </p:nvSpPr>
        <p:spPr>
          <a:xfrm>
            <a:off x="5136225" y="39846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6"/>
          <p:cNvSpPr/>
          <p:nvPr/>
        </p:nvSpPr>
        <p:spPr>
          <a:xfrm>
            <a:off x="5136200" y="29572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p36"/>
          <p:cNvCxnSpPr>
            <a:endCxn id="573" idx="2"/>
          </p:cNvCxnSpPr>
          <p:nvPr/>
        </p:nvCxnSpPr>
        <p:spPr>
          <a:xfrm>
            <a:off x="3844400" y="2178313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6"/>
          <p:cNvCxnSpPr>
            <a:endCxn id="575" idx="2"/>
          </p:cNvCxnSpPr>
          <p:nvPr/>
        </p:nvCxnSpPr>
        <p:spPr>
          <a:xfrm>
            <a:off x="3844400" y="3226450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36"/>
          <p:cNvCxnSpPr>
            <a:endCxn id="574" idx="2"/>
          </p:cNvCxnSpPr>
          <p:nvPr/>
        </p:nvCxnSpPr>
        <p:spPr>
          <a:xfrm flipH="1" rot="10800000">
            <a:off x="3844425" y="4259575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36"/>
          <p:cNvCxnSpPr>
            <a:endCxn id="575" idx="2"/>
          </p:cNvCxnSpPr>
          <p:nvPr/>
        </p:nvCxnSpPr>
        <p:spPr>
          <a:xfrm>
            <a:off x="3844400" y="2178250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36"/>
          <p:cNvCxnSpPr>
            <a:endCxn id="574" idx="1"/>
          </p:cNvCxnSpPr>
          <p:nvPr/>
        </p:nvCxnSpPr>
        <p:spPr>
          <a:xfrm>
            <a:off x="3844256" y="2178456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36"/>
          <p:cNvCxnSpPr>
            <a:endCxn id="573" idx="2"/>
          </p:cNvCxnSpPr>
          <p:nvPr/>
        </p:nvCxnSpPr>
        <p:spPr>
          <a:xfrm flipH="1" rot="10800000">
            <a:off x="3844400" y="2204713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36"/>
          <p:cNvCxnSpPr>
            <a:endCxn id="574" idx="2"/>
          </p:cNvCxnSpPr>
          <p:nvPr/>
        </p:nvCxnSpPr>
        <p:spPr>
          <a:xfrm>
            <a:off x="3844425" y="3226375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36"/>
          <p:cNvCxnSpPr>
            <a:endCxn id="573" idx="3"/>
          </p:cNvCxnSpPr>
          <p:nvPr/>
        </p:nvCxnSpPr>
        <p:spPr>
          <a:xfrm flipH="1" rot="10800000">
            <a:off x="3844231" y="2399132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36"/>
          <p:cNvCxnSpPr>
            <a:endCxn id="575" idx="2"/>
          </p:cNvCxnSpPr>
          <p:nvPr/>
        </p:nvCxnSpPr>
        <p:spPr>
          <a:xfrm flipH="1" rot="10800000">
            <a:off x="3844400" y="3232150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36"/>
          <p:cNvSpPr txBox="1"/>
          <p:nvPr/>
        </p:nvSpPr>
        <p:spPr>
          <a:xfrm>
            <a:off x="4215275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36"/>
          <p:cNvSpPr txBox="1"/>
          <p:nvPr/>
        </p:nvSpPr>
        <p:spPr>
          <a:xfrm>
            <a:off x="5136125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7" name="Google Shape;587;p36"/>
          <p:cNvCxnSpPr/>
          <p:nvPr/>
        </p:nvCxnSpPr>
        <p:spPr>
          <a:xfrm rot="10800000">
            <a:off x="4925600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36"/>
          <p:cNvCxnSpPr/>
          <p:nvPr/>
        </p:nvCxnSpPr>
        <p:spPr>
          <a:xfrm rot="10800000">
            <a:off x="4089800" y="107790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Network: Classification</a:t>
            </a:r>
            <a:endParaRPr/>
          </a:p>
        </p:txBody>
      </p:sp>
      <p:sp>
        <p:nvSpPr>
          <p:cNvPr id="594" name="Google Shape;594;p37"/>
          <p:cNvSpPr/>
          <p:nvPr/>
        </p:nvSpPr>
        <p:spPr>
          <a:xfrm>
            <a:off x="2455225" y="193842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7"/>
          <p:cNvSpPr/>
          <p:nvPr/>
        </p:nvSpPr>
        <p:spPr>
          <a:xfrm>
            <a:off x="2455225" y="297465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2455225" y="401087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7"/>
          <p:cNvSpPr/>
          <p:nvPr/>
        </p:nvSpPr>
        <p:spPr>
          <a:xfrm>
            <a:off x="6277950" y="2453325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4297025" y="1952838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7"/>
          <p:cNvSpPr/>
          <p:nvPr/>
        </p:nvSpPr>
        <p:spPr>
          <a:xfrm>
            <a:off x="4297050" y="40077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/>
          <p:nvPr/>
        </p:nvSpPr>
        <p:spPr>
          <a:xfrm>
            <a:off x="4297025" y="29802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1" name="Google Shape;601;p37"/>
          <p:cNvCxnSpPr>
            <a:stCxn id="602" idx="3"/>
            <a:endCxn id="598" idx="2"/>
          </p:cNvCxnSpPr>
          <p:nvPr/>
        </p:nvCxnSpPr>
        <p:spPr>
          <a:xfrm>
            <a:off x="3005225" y="2201388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37"/>
          <p:cNvCxnSpPr>
            <a:stCxn id="604" idx="3"/>
            <a:endCxn id="600" idx="2"/>
          </p:cNvCxnSpPr>
          <p:nvPr/>
        </p:nvCxnSpPr>
        <p:spPr>
          <a:xfrm>
            <a:off x="3005225" y="3249525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37"/>
          <p:cNvCxnSpPr>
            <a:stCxn id="606" idx="3"/>
            <a:endCxn id="599" idx="2"/>
          </p:cNvCxnSpPr>
          <p:nvPr/>
        </p:nvCxnSpPr>
        <p:spPr>
          <a:xfrm flipH="1" rot="10800000">
            <a:off x="3005250" y="4282650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37"/>
          <p:cNvCxnSpPr>
            <a:stCxn id="602" idx="3"/>
            <a:endCxn id="600" idx="2"/>
          </p:cNvCxnSpPr>
          <p:nvPr/>
        </p:nvCxnSpPr>
        <p:spPr>
          <a:xfrm>
            <a:off x="3005225" y="2201325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37"/>
          <p:cNvCxnSpPr>
            <a:stCxn id="602" idx="3"/>
            <a:endCxn id="599" idx="1"/>
          </p:cNvCxnSpPr>
          <p:nvPr/>
        </p:nvCxnSpPr>
        <p:spPr>
          <a:xfrm>
            <a:off x="3005081" y="2201531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9" name="Google Shape;609;p37"/>
          <p:cNvCxnSpPr>
            <a:stCxn id="604" idx="3"/>
            <a:endCxn id="598" idx="2"/>
          </p:cNvCxnSpPr>
          <p:nvPr/>
        </p:nvCxnSpPr>
        <p:spPr>
          <a:xfrm flipH="1" rot="10800000">
            <a:off x="3005225" y="2227788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0" name="Google Shape;610;p37"/>
          <p:cNvCxnSpPr>
            <a:stCxn id="604" idx="3"/>
            <a:endCxn id="599" idx="2"/>
          </p:cNvCxnSpPr>
          <p:nvPr/>
        </p:nvCxnSpPr>
        <p:spPr>
          <a:xfrm>
            <a:off x="3005250" y="3249450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37"/>
          <p:cNvCxnSpPr>
            <a:stCxn id="606" idx="3"/>
            <a:endCxn id="598" idx="3"/>
          </p:cNvCxnSpPr>
          <p:nvPr/>
        </p:nvCxnSpPr>
        <p:spPr>
          <a:xfrm flipH="1" rot="10800000">
            <a:off x="3005056" y="2422207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2" name="Google Shape;612;p37"/>
          <p:cNvCxnSpPr>
            <a:stCxn id="606" idx="3"/>
            <a:endCxn id="600" idx="2"/>
          </p:cNvCxnSpPr>
          <p:nvPr/>
        </p:nvCxnSpPr>
        <p:spPr>
          <a:xfrm flipH="1" rot="10800000">
            <a:off x="3005225" y="3255225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3" name="Google Shape;613;p37"/>
          <p:cNvCxnSpPr>
            <a:stCxn id="598" idx="6"/>
            <a:endCxn id="597" idx="2"/>
          </p:cNvCxnSpPr>
          <p:nvPr/>
        </p:nvCxnSpPr>
        <p:spPr>
          <a:xfrm>
            <a:off x="4846925" y="2227788"/>
            <a:ext cx="1431000" cy="50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37"/>
          <p:cNvCxnSpPr>
            <a:stCxn id="600" idx="6"/>
            <a:endCxn id="597" idx="2"/>
          </p:cNvCxnSpPr>
          <p:nvPr/>
        </p:nvCxnSpPr>
        <p:spPr>
          <a:xfrm flipH="1" rot="10800000">
            <a:off x="4846925" y="2728425"/>
            <a:ext cx="1431000" cy="52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37"/>
          <p:cNvCxnSpPr>
            <a:stCxn id="616" idx="3"/>
            <a:endCxn id="597" idx="3"/>
          </p:cNvCxnSpPr>
          <p:nvPr/>
        </p:nvCxnSpPr>
        <p:spPr>
          <a:xfrm flipH="1" rot="10800000">
            <a:off x="4846781" y="2922694"/>
            <a:ext cx="1511700" cy="138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p37"/>
          <p:cNvSpPr/>
          <p:nvPr/>
        </p:nvSpPr>
        <p:spPr>
          <a:xfrm>
            <a:off x="6277950" y="3501225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p37"/>
          <p:cNvCxnSpPr>
            <a:stCxn id="598" idx="6"/>
            <a:endCxn id="617" idx="1"/>
          </p:cNvCxnSpPr>
          <p:nvPr/>
        </p:nvCxnSpPr>
        <p:spPr>
          <a:xfrm>
            <a:off x="4846925" y="2227788"/>
            <a:ext cx="1511700" cy="13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37"/>
          <p:cNvCxnSpPr>
            <a:stCxn id="600" idx="6"/>
            <a:endCxn id="617" idx="2"/>
          </p:cNvCxnSpPr>
          <p:nvPr/>
        </p:nvCxnSpPr>
        <p:spPr>
          <a:xfrm>
            <a:off x="4846925" y="3255225"/>
            <a:ext cx="1431000" cy="52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37"/>
          <p:cNvCxnSpPr>
            <a:stCxn id="599" idx="6"/>
            <a:endCxn id="617" idx="2"/>
          </p:cNvCxnSpPr>
          <p:nvPr/>
        </p:nvCxnSpPr>
        <p:spPr>
          <a:xfrm flipH="1" rot="10800000">
            <a:off x="4846950" y="3776250"/>
            <a:ext cx="14310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37"/>
          <p:cNvSpPr txBox="1"/>
          <p:nvPr/>
        </p:nvSpPr>
        <p:spPr>
          <a:xfrm>
            <a:off x="1972688" y="153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 Ruffness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37"/>
          <p:cNvSpPr txBox="1"/>
          <p:nvPr/>
        </p:nvSpPr>
        <p:spPr>
          <a:xfrm>
            <a:off x="1972688" y="25744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Ear Pointness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37"/>
          <p:cNvSpPr txBox="1"/>
          <p:nvPr/>
        </p:nvSpPr>
        <p:spPr>
          <a:xfrm>
            <a:off x="1972688" y="36106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Eye Color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5795388" y="2056338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37"/>
          <p:cNvSpPr txBox="1"/>
          <p:nvPr/>
        </p:nvSpPr>
        <p:spPr>
          <a:xfrm>
            <a:off x="5795388" y="3092563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Activation</a:t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2455225" y="140677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8"/>
          <p:cNvSpPr/>
          <p:nvPr/>
        </p:nvSpPr>
        <p:spPr>
          <a:xfrm>
            <a:off x="2455225" y="34792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8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5" name="Google Shape;635;p38"/>
          <p:cNvCxnSpPr>
            <a:stCxn id="632" idx="6"/>
            <a:endCxn id="636" idx="1"/>
          </p:cNvCxnSpPr>
          <p:nvPr/>
        </p:nvCxnSpPr>
        <p:spPr>
          <a:xfrm>
            <a:off x="3005125" y="2717950"/>
            <a:ext cx="2049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38"/>
          <p:cNvCxnSpPr>
            <a:stCxn id="631" idx="6"/>
            <a:endCxn id="636" idx="1"/>
          </p:cNvCxnSpPr>
          <p:nvPr/>
        </p:nvCxnSpPr>
        <p:spPr>
          <a:xfrm>
            <a:off x="3005125" y="1681725"/>
            <a:ext cx="20493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38"/>
          <p:cNvCxnSpPr>
            <a:stCxn id="633" idx="6"/>
            <a:endCxn id="636" idx="1"/>
          </p:cNvCxnSpPr>
          <p:nvPr/>
        </p:nvCxnSpPr>
        <p:spPr>
          <a:xfrm flipH="1" rot="10800000">
            <a:off x="3005125" y="2717975"/>
            <a:ext cx="2049300" cy="10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38"/>
          <p:cNvSpPr txBox="1"/>
          <p:nvPr/>
        </p:nvSpPr>
        <p:spPr>
          <a:xfrm>
            <a:off x="1972688" y="10065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38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38"/>
          <p:cNvSpPr txBox="1"/>
          <p:nvPr/>
        </p:nvSpPr>
        <p:spPr>
          <a:xfrm>
            <a:off x="1972688" y="30790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2" name="Google Shape;642;p38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38"/>
          <p:cNvSpPr txBox="1"/>
          <p:nvPr/>
        </p:nvSpPr>
        <p:spPr>
          <a:xfrm>
            <a:off x="2455250" y="146968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38"/>
          <p:cNvSpPr txBox="1"/>
          <p:nvPr/>
        </p:nvSpPr>
        <p:spPr>
          <a:xfrm flipH="1">
            <a:off x="2455250" y="3565350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38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38"/>
          <p:cNvSpPr txBox="1"/>
          <p:nvPr/>
        </p:nvSpPr>
        <p:spPr>
          <a:xfrm>
            <a:off x="3487700" y="1451550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38"/>
          <p:cNvSpPr txBox="1"/>
          <p:nvPr/>
        </p:nvSpPr>
        <p:spPr>
          <a:xfrm>
            <a:off x="3511375" y="3456000"/>
            <a:ext cx="10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38"/>
          <p:cNvSpPr txBox="1"/>
          <p:nvPr/>
        </p:nvSpPr>
        <p:spPr>
          <a:xfrm>
            <a:off x="3005125" y="2265288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510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8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p38"/>
          <p:cNvSpPr/>
          <p:nvPr/>
        </p:nvSpPr>
        <p:spPr>
          <a:xfrm>
            <a:off x="5054425" y="2443000"/>
            <a:ext cx="549900" cy="549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8"/>
          <p:cNvSpPr txBox="1"/>
          <p:nvPr/>
        </p:nvSpPr>
        <p:spPr>
          <a:xfrm>
            <a:off x="4926175" y="1896525"/>
            <a:ext cx="80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52" name="Google Shape;652;p38"/>
          <p:cNvCxnSpPr>
            <a:stCxn id="636" idx="3"/>
            <a:endCxn id="646" idx="1"/>
          </p:cNvCxnSpPr>
          <p:nvPr/>
        </p:nvCxnSpPr>
        <p:spPr>
          <a:xfrm>
            <a:off x="5604325" y="2717950"/>
            <a:ext cx="1017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Network: Activation con Classification</a:t>
            </a:r>
            <a:endParaRPr/>
          </a:p>
        </p:txBody>
      </p:sp>
      <p:sp>
        <p:nvSpPr>
          <p:cNvPr id="658" name="Google Shape;658;p39"/>
          <p:cNvSpPr/>
          <p:nvPr/>
        </p:nvSpPr>
        <p:spPr>
          <a:xfrm>
            <a:off x="2455225" y="193842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9"/>
          <p:cNvSpPr/>
          <p:nvPr/>
        </p:nvSpPr>
        <p:spPr>
          <a:xfrm>
            <a:off x="2455225" y="297465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9"/>
          <p:cNvSpPr/>
          <p:nvPr/>
        </p:nvSpPr>
        <p:spPr>
          <a:xfrm>
            <a:off x="2455225" y="401087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39"/>
          <p:cNvCxnSpPr>
            <a:stCxn id="658" idx="6"/>
            <a:endCxn id="662" idx="1"/>
          </p:cNvCxnSpPr>
          <p:nvPr/>
        </p:nvCxnSpPr>
        <p:spPr>
          <a:xfrm>
            <a:off x="3005125" y="2213375"/>
            <a:ext cx="2049300" cy="41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39"/>
          <p:cNvCxnSpPr>
            <a:stCxn id="659" idx="6"/>
            <a:endCxn id="662" idx="1"/>
          </p:cNvCxnSpPr>
          <p:nvPr/>
        </p:nvCxnSpPr>
        <p:spPr>
          <a:xfrm flipH="1" rot="10800000">
            <a:off x="3005125" y="2628900"/>
            <a:ext cx="2049300" cy="62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p39"/>
          <p:cNvCxnSpPr>
            <a:stCxn id="660" idx="6"/>
            <a:endCxn id="662" idx="1"/>
          </p:cNvCxnSpPr>
          <p:nvPr/>
        </p:nvCxnSpPr>
        <p:spPr>
          <a:xfrm flipH="1" rot="10800000">
            <a:off x="3005125" y="2628925"/>
            <a:ext cx="2049300" cy="165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39"/>
          <p:cNvCxnSpPr>
            <a:stCxn id="658" idx="6"/>
            <a:endCxn id="666" idx="1"/>
          </p:cNvCxnSpPr>
          <p:nvPr/>
        </p:nvCxnSpPr>
        <p:spPr>
          <a:xfrm>
            <a:off x="3005125" y="2213375"/>
            <a:ext cx="2049300" cy="146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39"/>
          <p:cNvCxnSpPr>
            <a:stCxn id="659" idx="6"/>
            <a:endCxn id="666" idx="1"/>
          </p:cNvCxnSpPr>
          <p:nvPr/>
        </p:nvCxnSpPr>
        <p:spPr>
          <a:xfrm>
            <a:off x="3005125" y="3249600"/>
            <a:ext cx="2049300" cy="42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39"/>
          <p:cNvCxnSpPr>
            <a:stCxn id="660" idx="6"/>
            <a:endCxn id="666" idx="1"/>
          </p:cNvCxnSpPr>
          <p:nvPr/>
        </p:nvCxnSpPr>
        <p:spPr>
          <a:xfrm flipH="1" rot="10800000">
            <a:off x="3005125" y="3678925"/>
            <a:ext cx="20493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39"/>
          <p:cNvSpPr txBox="1"/>
          <p:nvPr/>
        </p:nvSpPr>
        <p:spPr>
          <a:xfrm>
            <a:off x="1972688" y="15382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Fur Ruffness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39"/>
          <p:cNvSpPr txBox="1"/>
          <p:nvPr/>
        </p:nvSpPr>
        <p:spPr>
          <a:xfrm>
            <a:off x="1972688" y="25744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Ear Pointness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39"/>
          <p:cNvSpPr txBox="1"/>
          <p:nvPr/>
        </p:nvSpPr>
        <p:spPr>
          <a:xfrm>
            <a:off x="1972688" y="36106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Eye Color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39"/>
          <p:cNvSpPr/>
          <p:nvPr/>
        </p:nvSpPr>
        <p:spPr>
          <a:xfrm>
            <a:off x="6215225" y="2356088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9"/>
          <p:cNvSpPr/>
          <p:nvPr/>
        </p:nvSpPr>
        <p:spPr>
          <a:xfrm>
            <a:off x="6215225" y="3403988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9"/>
          <p:cNvSpPr txBox="1"/>
          <p:nvPr/>
        </p:nvSpPr>
        <p:spPr>
          <a:xfrm>
            <a:off x="5732663" y="19591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39"/>
          <p:cNvSpPr txBox="1"/>
          <p:nvPr/>
        </p:nvSpPr>
        <p:spPr>
          <a:xfrm>
            <a:off x="5732663" y="29953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76" name="Google Shape;676;p39"/>
          <p:cNvCxnSpPr>
            <a:stCxn id="662" idx="3"/>
            <a:endCxn id="672" idx="2"/>
          </p:cNvCxnSpPr>
          <p:nvPr/>
        </p:nvCxnSpPr>
        <p:spPr>
          <a:xfrm>
            <a:off x="5604325" y="2628925"/>
            <a:ext cx="610800" cy="2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39"/>
          <p:cNvCxnSpPr>
            <a:stCxn id="666" idx="3"/>
            <a:endCxn id="673" idx="2"/>
          </p:cNvCxnSpPr>
          <p:nvPr/>
        </p:nvCxnSpPr>
        <p:spPr>
          <a:xfrm>
            <a:off x="5604325" y="3678950"/>
            <a:ext cx="61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39"/>
          <p:cNvSpPr/>
          <p:nvPr/>
        </p:nvSpPr>
        <p:spPr>
          <a:xfrm>
            <a:off x="5054425" y="2353975"/>
            <a:ext cx="549900" cy="549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9"/>
          <p:cNvSpPr/>
          <p:nvPr/>
        </p:nvSpPr>
        <p:spPr>
          <a:xfrm>
            <a:off x="5054425" y="3404000"/>
            <a:ext cx="549900" cy="549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9"/>
          <p:cNvSpPr txBox="1"/>
          <p:nvPr/>
        </p:nvSpPr>
        <p:spPr>
          <a:xfrm>
            <a:off x="4571863" y="189652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4571863" y="2953838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ReLu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0"/>
          <p:cNvSpPr txBox="1"/>
          <p:nvPr>
            <p:ph type="title"/>
          </p:nvPr>
        </p:nvSpPr>
        <p:spPr>
          <a:xfrm>
            <a:off x="1297500" y="393750"/>
            <a:ext cx="66903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NNs Work: Activation</a:t>
            </a:r>
            <a:endParaRPr/>
          </a:p>
        </p:txBody>
      </p:sp>
      <p:sp>
        <p:nvSpPr>
          <p:cNvPr id="685" name="Google Shape;685;p40"/>
          <p:cNvSpPr/>
          <p:nvPr/>
        </p:nvSpPr>
        <p:spPr>
          <a:xfrm>
            <a:off x="2455225" y="24430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0"/>
          <p:cNvSpPr/>
          <p:nvPr/>
        </p:nvSpPr>
        <p:spPr>
          <a:xfrm>
            <a:off x="6621400" y="2443000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0"/>
          <p:cNvSpPr txBox="1"/>
          <p:nvPr/>
        </p:nvSpPr>
        <p:spPr>
          <a:xfrm>
            <a:off x="1972688" y="20428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6051701" y="2042800"/>
            <a:ext cx="16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 (USD)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9" name="Google Shape;689;p40"/>
          <p:cNvSpPr txBox="1"/>
          <p:nvPr/>
        </p:nvSpPr>
        <p:spPr>
          <a:xfrm>
            <a:off x="245525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0" name="Google Shape;690;p40"/>
          <p:cNvSpPr txBox="1"/>
          <p:nvPr/>
        </p:nvSpPr>
        <p:spPr>
          <a:xfrm>
            <a:off x="6621400" y="2517838"/>
            <a:ext cx="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92k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40"/>
          <p:cNvSpPr txBox="1"/>
          <p:nvPr/>
        </p:nvSpPr>
        <p:spPr>
          <a:xfrm>
            <a:off x="3888900" y="1866863"/>
            <a:ext cx="15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40"/>
          <p:cNvSpPr txBox="1"/>
          <p:nvPr/>
        </p:nvSpPr>
        <p:spPr>
          <a:xfrm>
            <a:off x="6977625" y="3079025"/>
            <a:ext cx="11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Real: 50k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93" name="Google Shape;693;p40"/>
          <p:cNvCxnSpPr>
            <a:stCxn id="689" idx="3"/>
            <a:endCxn id="690" idx="1"/>
          </p:cNvCxnSpPr>
          <p:nvPr/>
        </p:nvCxnSpPr>
        <p:spPr>
          <a:xfrm>
            <a:off x="3005150" y="2717938"/>
            <a:ext cx="361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igmoidal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Lineal (Solo en la última capa y problemas binarios)</a:t>
            </a:r>
            <a:endParaRPr/>
          </a:p>
        </p:txBody>
      </p:sp>
      <p:pic>
        <p:nvPicPr>
          <p:cNvPr id="699" name="Google Shape;6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75" y="1736650"/>
            <a:ext cx="46196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75" y="2933675"/>
            <a:ext cx="2359226" cy="1755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En que se puede aplicar deep learning</a:t>
            </a:r>
            <a:endParaRPr b="1" sz="31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651050" y="1901425"/>
            <a:ext cx="31011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660"/>
              <a:t>Análisis de datos</a:t>
            </a:r>
            <a:endParaRPr sz="2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266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650" y="1371077"/>
            <a:ext cx="2779401" cy="15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4816800" y="3434313"/>
            <a:ext cx="3519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660"/>
              <a:t>Bolsa de Valores</a:t>
            </a:r>
            <a:endParaRPr sz="2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266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25" y="2770263"/>
            <a:ext cx="2990347" cy="224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Rectified Linear Unit (ReLU)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lineal (Casos Generales)</a:t>
            </a:r>
            <a:endParaRPr/>
          </a:p>
        </p:txBody>
      </p:sp>
      <p:pic>
        <p:nvPicPr>
          <p:cNvPr id="706" name="Google Shape;7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25" y="1440700"/>
            <a:ext cx="555619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119" y="1460250"/>
            <a:ext cx="3069480" cy="2871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3"/>
          <p:cNvSpPr txBox="1"/>
          <p:nvPr>
            <p:ph type="title"/>
          </p:nvPr>
        </p:nvSpPr>
        <p:spPr>
          <a:xfrm>
            <a:off x="678200" y="1769250"/>
            <a:ext cx="3531000" cy="18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Última</a:t>
            </a:r>
            <a:r>
              <a:rPr lang="en"/>
              <a:t> capa en problemas de </a:t>
            </a:r>
            <a:r>
              <a:rPr lang="en"/>
              <a:t>clasificación</a:t>
            </a:r>
            <a:r>
              <a:rPr lang="en"/>
              <a:t> multiclase</a:t>
            </a:r>
            <a:endParaRPr/>
          </a:p>
        </p:txBody>
      </p:sp>
      <p:pic>
        <p:nvPicPr>
          <p:cNvPr id="713" name="Google Shape;7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480" y="1529188"/>
            <a:ext cx="5297851" cy="27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4"/>
          <p:cNvSpPr txBox="1"/>
          <p:nvPr>
            <p:ph type="title"/>
          </p:nvPr>
        </p:nvSpPr>
        <p:spPr>
          <a:xfrm>
            <a:off x="1115975" y="3670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Estrucurada</a:t>
            </a:r>
            <a:endParaRPr/>
          </a:p>
        </p:txBody>
      </p:sp>
      <p:sp>
        <p:nvSpPr>
          <p:cNvPr id="719" name="Google Shape;719;p44"/>
          <p:cNvSpPr/>
          <p:nvPr/>
        </p:nvSpPr>
        <p:spPr>
          <a:xfrm>
            <a:off x="1503450" y="191535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4"/>
          <p:cNvSpPr/>
          <p:nvPr/>
        </p:nvSpPr>
        <p:spPr>
          <a:xfrm>
            <a:off x="1503450" y="2951575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4"/>
          <p:cNvSpPr/>
          <p:nvPr/>
        </p:nvSpPr>
        <p:spPr>
          <a:xfrm>
            <a:off x="1503450" y="3987800"/>
            <a:ext cx="549900" cy="5499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4"/>
          <p:cNvSpPr/>
          <p:nvPr/>
        </p:nvSpPr>
        <p:spPr>
          <a:xfrm>
            <a:off x="6340200" y="2951575"/>
            <a:ext cx="549900" cy="5499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4"/>
          <p:cNvSpPr txBox="1"/>
          <p:nvPr/>
        </p:nvSpPr>
        <p:spPr>
          <a:xfrm>
            <a:off x="1020913" y="151515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 (m^2)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44"/>
          <p:cNvSpPr txBox="1"/>
          <p:nvPr/>
        </p:nvSpPr>
        <p:spPr>
          <a:xfrm>
            <a:off x="1020913" y="2551375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Bedrooms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p44"/>
          <p:cNvSpPr txBox="1"/>
          <p:nvPr/>
        </p:nvSpPr>
        <p:spPr>
          <a:xfrm>
            <a:off x="1020913" y="35876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44"/>
          <p:cNvSpPr txBox="1"/>
          <p:nvPr/>
        </p:nvSpPr>
        <p:spPr>
          <a:xfrm>
            <a:off x="6294213" y="2505100"/>
            <a:ext cx="15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House Price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44"/>
          <p:cNvSpPr/>
          <p:nvPr/>
        </p:nvSpPr>
        <p:spPr>
          <a:xfrm>
            <a:off x="3345250" y="1929763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4"/>
          <p:cNvSpPr/>
          <p:nvPr/>
        </p:nvSpPr>
        <p:spPr>
          <a:xfrm>
            <a:off x="3345275" y="39846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4"/>
          <p:cNvSpPr/>
          <p:nvPr/>
        </p:nvSpPr>
        <p:spPr>
          <a:xfrm>
            <a:off x="3345250" y="29572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44"/>
          <p:cNvCxnSpPr>
            <a:endCxn id="727" idx="2"/>
          </p:cNvCxnSpPr>
          <p:nvPr/>
        </p:nvCxnSpPr>
        <p:spPr>
          <a:xfrm>
            <a:off x="2053450" y="2178313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44"/>
          <p:cNvCxnSpPr>
            <a:endCxn id="729" idx="2"/>
          </p:cNvCxnSpPr>
          <p:nvPr/>
        </p:nvCxnSpPr>
        <p:spPr>
          <a:xfrm>
            <a:off x="2053450" y="3226450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2" name="Google Shape;732;p44"/>
          <p:cNvCxnSpPr>
            <a:endCxn id="728" idx="2"/>
          </p:cNvCxnSpPr>
          <p:nvPr/>
        </p:nvCxnSpPr>
        <p:spPr>
          <a:xfrm flipH="1" rot="10800000">
            <a:off x="2053475" y="4259575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44"/>
          <p:cNvCxnSpPr>
            <a:endCxn id="729" idx="2"/>
          </p:cNvCxnSpPr>
          <p:nvPr/>
        </p:nvCxnSpPr>
        <p:spPr>
          <a:xfrm>
            <a:off x="2053450" y="2178250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44"/>
          <p:cNvCxnSpPr>
            <a:endCxn id="728" idx="1"/>
          </p:cNvCxnSpPr>
          <p:nvPr/>
        </p:nvCxnSpPr>
        <p:spPr>
          <a:xfrm>
            <a:off x="2053306" y="2178456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44"/>
          <p:cNvCxnSpPr>
            <a:endCxn id="727" idx="2"/>
          </p:cNvCxnSpPr>
          <p:nvPr/>
        </p:nvCxnSpPr>
        <p:spPr>
          <a:xfrm flipH="1" rot="10800000">
            <a:off x="2053450" y="2204713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6" name="Google Shape;736;p44"/>
          <p:cNvCxnSpPr>
            <a:endCxn id="728" idx="2"/>
          </p:cNvCxnSpPr>
          <p:nvPr/>
        </p:nvCxnSpPr>
        <p:spPr>
          <a:xfrm>
            <a:off x="2053475" y="3226375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44"/>
          <p:cNvCxnSpPr>
            <a:endCxn id="727" idx="3"/>
          </p:cNvCxnSpPr>
          <p:nvPr/>
        </p:nvCxnSpPr>
        <p:spPr>
          <a:xfrm flipH="1" rot="10800000">
            <a:off x="2053281" y="2399132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44"/>
          <p:cNvCxnSpPr>
            <a:endCxn id="729" idx="2"/>
          </p:cNvCxnSpPr>
          <p:nvPr/>
        </p:nvCxnSpPr>
        <p:spPr>
          <a:xfrm flipH="1" rot="10800000">
            <a:off x="2053450" y="3232150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44"/>
          <p:cNvCxnSpPr/>
          <p:nvPr/>
        </p:nvCxnSpPr>
        <p:spPr>
          <a:xfrm>
            <a:off x="5002425" y="2201900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44"/>
          <p:cNvCxnSpPr/>
          <p:nvPr/>
        </p:nvCxnSpPr>
        <p:spPr>
          <a:xfrm flipH="1" rot="10800000">
            <a:off x="5002425" y="3223638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44"/>
          <p:cNvCxnSpPr/>
          <p:nvPr/>
        </p:nvCxnSpPr>
        <p:spPr>
          <a:xfrm flipH="1" rot="10800000">
            <a:off x="5048475" y="3226663"/>
            <a:ext cx="1291800" cy="105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44"/>
          <p:cNvSpPr txBox="1"/>
          <p:nvPr/>
        </p:nvSpPr>
        <p:spPr>
          <a:xfrm>
            <a:off x="1503475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p44"/>
          <p:cNvSpPr txBox="1"/>
          <p:nvPr/>
        </p:nvSpPr>
        <p:spPr>
          <a:xfrm>
            <a:off x="2424325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4" name="Google Shape;744;p44"/>
          <p:cNvSpPr txBox="1"/>
          <p:nvPr/>
        </p:nvSpPr>
        <p:spPr>
          <a:xfrm>
            <a:off x="3258813" y="990538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H1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44"/>
          <p:cNvSpPr txBox="1"/>
          <p:nvPr/>
        </p:nvSpPr>
        <p:spPr>
          <a:xfrm>
            <a:off x="5583913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W3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44"/>
          <p:cNvSpPr txBox="1"/>
          <p:nvPr/>
        </p:nvSpPr>
        <p:spPr>
          <a:xfrm>
            <a:off x="6340200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47" name="Google Shape;747;p44"/>
          <p:cNvCxnSpPr/>
          <p:nvPr/>
        </p:nvCxnSpPr>
        <p:spPr>
          <a:xfrm rot="10800000">
            <a:off x="2237975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44"/>
          <p:cNvCxnSpPr/>
          <p:nvPr/>
        </p:nvCxnSpPr>
        <p:spPr>
          <a:xfrm rot="10800000">
            <a:off x="3134650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44"/>
          <p:cNvCxnSpPr/>
          <p:nvPr/>
        </p:nvCxnSpPr>
        <p:spPr>
          <a:xfrm rot="10800000">
            <a:off x="5629750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44"/>
          <p:cNvCxnSpPr/>
          <p:nvPr/>
        </p:nvCxnSpPr>
        <p:spPr>
          <a:xfrm rot="10800000">
            <a:off x="6188650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51" name="Google Shape;751;p44"/>
          <p:cNvSpPr/>
          <p:nvPr/>
        </p:nvSpPr>
        <p:spPr>
          <a:xfrm>
            <a:off x="4979275" y="1929763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4"/>
          <p:cNvSpPr/>
          <p:nvPr/>
        </p:nvSpPr>
        <p:spPr>
          <a:xfrm>
            <a:off x="4979300" y="3984625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4"/>
          <p:cNvSpPr/>
          <p:nvPr/>
        </p:nvSpPr>
        <p:spPr>
          <a:xfrm>
            <a:off x="4979275" y="2957200"/>
            <a:ext cx="549900" cy="549900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44"/>
          <p:cNvCxnSpPr>
            <a:endCxn id="751" idx="2"/>
          </p:cNvCxnSpPr>
          <p:nvPr/>
        </p:nvCxnSpPr>
        <p:spPr>
          <a:xfrm>
            <a:off x="3687475" y="2178313"/>
            <a:ext cx="1291800" cy="2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44"/>
          <p:cNvCxnSpPr>
            <a:endCxn id="753" idx="2"/>
          </p:cNvCxnSpPr>
          <p:nvPr/>
        </p:nvCxnSpPr>
        <p:spPr>
          <a:xfrm>
            <a:off x="3687475" y="3226450"/>
            <a:ext cx="1291800" cy="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6" name="Google Shape;756;p44"/>
          <p:cNvCxnSpPr>
            <a:endCxn id="752" idx="2"/>
          </p:cNvCxnSpPr>
          <p:nvPr/>
        </p:nvCxnSpPr>
        <p:spPr>
          <a:xfrm flipH="1" rot="10800000">
            <a:off x="3687500" y="4259575"/>
            <a:ext cx="1291800" cy="1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44"/>
          <p:cNvCxnSpPr>
            <a:endCxn id="753" idx="2"/>
          </p:cNvCxnSpPr>
          <p:nvPr/>
        </p:nvCxnSpPr>
        <p:spPr>
          <a:xfrm>
            <a:off x="3687475" y="2178250"/>
            <a:ext cx="1291800" cy="10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8" name="Google Shape;758;p44"/>
          <p:cNvCxnSpPr>
            <a:endCxn id="752" idx="1"/>
          </p:cNvCxnSpPr>
          <p:nvPr/>
        </p:nvCxnSpPr>
        <p:spPr>
          <a:xfrm>
            <a:off x="3687331" y="2178456"/>
            <a:ext cx="1372500" cy="188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44"/>
          <p:cNvCxnSpPr>
            <a:endCxn id="751" idx="2"/>
          </p:cNvCxnSpPr>
          <p:nvPr/>
        </p:nvCxnSpPr>
        <p:spPr>
          <a:xfrm flipH="1" rot="10800000">
            <a:off x="3687475" y="2204713"/>
            <a:ext cx="1291800" cy="10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44"/>
          <p:cNvCxnSpPr>
            <a:endCxn id="752" idx="2"/>
          </p:cNvCxnSpPr>
          <p:nvPr/>
        </p:nvCxnSpPr>
        <p:spPr>
          <a:xfrm>
            <a:off x="3687500" y="3226375"/>
            <a:ext cx="1291800" cy="10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44"/>
          <p:cNvCxnSpPr>
            <a:endCxn id="751" idx="3"/>
          </p:cNvCxnSpPr>
          <p:nvPr/>
        </p:nvCxnSpPr>
        <p:spPr>
          <a:xfrm flipH="1" rot="10800000">
            <a:off x="3687306" y="2399132"/>
            <a:ext cx="1372500" cy="1875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2" name="Google Shape;762;p44"/>
          <p:cNvCxnSpPr>
            <a:endCxn id="753" idx="2"/>
          </p:cNvCxnSpPr>
          <p:nvPr/>
        </p:nvCxnSpPr>
        <p:spPr>
          <a:xfrm flipH="1" rot="10800000">
            <a:off x="3687475" y="3232150"/>
            <a:ext cx="1291800" cy="104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3" name="Google Shape;763;p44"/>
          <p:cNvSpPr txBox="1"/>
          <p:nvPr/>
        </p:nvSpPr>
        <p:spPr>
          <a:xfrm>
            <a:off x="4058350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p44"/>
          <p:cNvSpPr txBox="1"/>
          <p:nvPr/>
        </p:nvSpPr>
        <p:spPr>
          <a:xfrm>
            <a:off x="4979200" y="1017763"/>
            <a:ext cx="54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H2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65" name="Google Shape;765;p44"/>
          <p:cNvCxnSpPr/>
          <p:nvPr/>
        </p:nvCxnSpPr>
        <p:spPr>
          <a:xfrm rot="10800000">
            <a:off x="4768675" y="1017775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4"/>
          <p:cNvCxnSpPr/>
          <p:nvPr/>
        </p:nvCxnSpPr>
        <p:spPr>
          <a:xfrm rot="10800000">
            <a:off x="3932875" y="1077900"/>
            <a:ext cx="0" cy="3761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5"/>
          <p:cNvSpPr txBox="1"/>
          <p:nvPr>
            <p:ph type="title"/>
          </p:nvPr>
        </p:nvSpPr>
        <p:spPr>
          <a:xfrm>
            <a:off x="1297500" y="393750"/>
            <a:ext cx="6973200" cy="3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 Mundo of 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StandardScaler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6"/>
          <p:cNvSpPr txBox="1"/>
          <p:nvPr>
            <p:ph type="title"/>
          </p:nvPr>
        </p:nvSpPr>
        <p:spPr>
          <a:xfrm>
            <a:off x="679325" y="442100"/>
            <a:ext cx="8259900" cy="3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One-Hot Encoding: 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Convierte variables categóricas en una representación binaria. Es especialmente útil para modelos que no pueden manejar variables categóricas directamente.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StandardScaler: 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Estandariza las características eliminando la media y escalando a la varianza de la unidad. Esto es útil porque muchos algoritmos de machine learning asumen que las características están centradas en cero y tienen la misma escala.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MinMaxScaler: 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Escala y centra los datos. Para cada característica, los valores mínimos de esa característica se transforman en 0, los máximos se transforman en 1, y los demás valores se escalan a un valor entre 0 y 1.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Label Encoding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: Convierte las etiquetas categóricas en valores enteros. Esto puede ser útil para algoritmos que esperan etiquetas numéricas, pero puede introducir un ordenamiento arbitrario.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Lato"/>
              <a:buNone/>
            </a:pPr>
            <a:r>
              <a:rPr lang="en" sz="1280">
                <a:latin typeface="Lato"/>
                <a:ea typeface="Lato"/>
                <a:cs typeface="Lato"/>
                <a:sym typeface="Lato"/>
              </a:rPr>
              <a:t>Imputation of Missing Values: Los valores perdidos en los datos pueden ser imputados utilizando diversas estrategias, como reemplazarlos por la media, la mediana, o el valor más frecuente de la columna.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Normalization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: Transforma los datos para que tengan media cero y desviación estándar de uno, o para que los valores estén en un rango [0, 1]. Es útil para algoritmos que son sensibles a la escala de las características, como SVM o k-NN.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Polynomial Features: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 Genera características polinómicas y de interacción. Esto puede ayudar a mejorar los modelos lineales al introducir no linealidades.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Roboto"/>
              <a:buNone/>
            </a:pPr>
            <a:r>
              <a:rPr b="1" lang="en" sz="1280">
                <a:latin typeface="Lato"/>
                <a:ea typeface="Lato"/>
                <a:cs typeface="Lato"/>
                <a:sym typeface="Lato"/>
              </a:rPr>
              <a:t>Feature Extraction</a:t>
            </a:r>
            <a:r>
              <a:rPr lang="en" sz="1280">
                <a:latin typeface="Lato"/>
                <a:ea typeface="Lato"/>
                <a:cs typeface="Lato"/>
                <a:sym typeface="Lato"/>
              </a:rPr>
              <a:t>: Transforma datos de alta dimensión en una representación de menor dimensión</a:t>
            </a:r>
            <a:endParaRPr sz="128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6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7"/>
          <p:cNvSpPr txBox="1"/>
          <p:nvPr>
            <p:ph type="title"/>
          </p:nvPr>
        </p:nvSpPr>
        <p:spPr>
          <a:xfrm>
            <a:off x="1080750" y="4118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782" name="Google Shape;7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268975"/>
            <a:ext cx="48768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8"/>
          <p:cNvSpPr txBox="1"/>
          <p:nvPr>
            <p:ph type="title"/>
          </p:nvPr>
        </p:nvSpPr>
        <p:spPr>
          <a:xfrm>
            <a:off x="1080750" y="4118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788" name="Google Shape;7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75" y="1500188"/>
            <a:ext cx="2000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9"/>
          <p:cNvSpPr txBox="1"/>
          <p:nvPr>
            <p:ph type="title"/>
          </p:nvPr>
        </p:nvSpPr>
        <p:spPr>
          <a:xfrm>
            <a:off x="1297500" y="411875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 B&amp;W</a:t>
            </a:r>
            <a:endParaRPr/>
          </a:p>
        </p:txBody>
      </p:sp>
      <p:pic>
        <p:nvPicPr>
          <p:cNvPr id="794" name="Google Shape;7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625" y="1419225"/>
            <a:ext cx="2000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0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00" name="Google Shape;8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063" y="1240950"/>
            <a:ext cx="33813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1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06" name="Google Shape;8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600" y="943650"/>
            <a:ext cx="2456798" cy="38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idx="4294967295" type="body"/>
          </p:nvPr>
        </p:nvSpPr>
        <p:spPr>
          <a:xfrm>
            <a:off x="693225" y="735000"/>
            <a:ext cx="3428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2660"/>
              <a:t>Image Classification </a:t>
            </a:r>
            <a:endParaRPr sz="266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638" y="1588475"/>
            <a:ext cx="4976725" cy="27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2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12" name="Google Shape;8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50" y="1273550"/>
            <a:ext cx="2556800" cy="29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3"/>
          <p:cNvSpPr txBox="1"/>
          <p:nvPr>
            <p:ph type="title"/>
          </p:nvPr>
        </p:nvSpPr>
        <p:spPr>
          <a:xfrm>
            <a:off x="1080750" y="3032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18" name="Google Shape;8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975" y="943650"/>
            <a:ext cx="2692043" cy="38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4"/>
          <p:cNvSpPr txBox="1"/>
          <p:nvPr>
            <p:ph type="title"/>
          </p:nvPr>
        </p:nvSpPr>
        <p:spPr>
          <a:xfrm>
            <a:off x="1080750" y="3032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24" name="Google Shape;8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687" y="853100"/>
            <a:ext cx="2754626" cy="39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5"/>
          <p:cNvSpPr txBox="1"/>
          <p:nvPr>
            <p:ph type="title"/>
          </p:nvPr>
        </p:nvSpPr>
        <p:spPr>
          <a:xfrm>
            <a:off x="1080750" y="3032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30" name="Google Shape;8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925" y="853100"/>
            <a:ext cx="2513914" cy="398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114" y="853100"/>
            <a:ext cx="2513914" cy="39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6"/>
          <p:cNvSpPr txBox="1"/>
          <p:nvPr>
            <p:ph type="title"/>
          </p:nvPr>
        </p:nvSpPr>
        <p:spPr>
          <a:xfrm>
            <a:off x="1080750" y="3032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37" name="Google Shape;8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13" y="881063"/>
            <a:ext cx="33813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7"/>
          <p:cNvSpPr txBox="1"/>
          <p:nvPr>
            <p:ph type="title"/>
          </p:nvPr>
        </p:nvSpPr>
        <p:spPr>
          <a:xfrm>
            <a:off x="1297500" y="39375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RGB</a:t>
            </a:r>
            <a:endParaRPr/>
          </a:p>
        </p:txBody>
      </p:sp>
      <p:pic>
        <p:nvPicPr>
          <p:cNvPr id="843" name="Google Shape;8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1069600"/>
            <a:ext cx="4657758" cy="38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8"/>
          <p:cNvSpPr txBox="1"/>
          <p:nvPr>
            <p:ph type="title"/>
          </p:nvPr>
        </p:nvSpPr>
        <p:spPr>
          <a:xfrm>
            <a:off x="1080750" y="303200"/>
            <a:ext cx="6982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: Pixeles</a:t>
            </a:r>
            <a:endParaRPr/>
          </a:p>
        </p:txBody>
      </p:sp>
      <p:pic>
        <p:nvPicPr>
          <p:cNvPr id="849" name="Google Shape;8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400" y="1183850"/>
            <a:ext cx="2809200" cy="32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9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Kernel examples: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https://setosa.io/ev/image-kernels/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798175" y="255050"/>
            <a:ext cx="4083000" cy="7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60">
                <a:latin typeface="Lato"/>
                <a:ea typeface="Lato"/>
                <a:cs typeface="Lato"/>
                <a:sym typeface="Lato"/>
              </a:rPr>
              <a:t>Object Detection</a:t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00" y="961350"/>
            <a:ext cx="7246800" cy="3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528725" y="174950"/>
            <a:ext cx="5387700" cy="8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71">
                <a:latin typeface="Lato"/>
                <a:ea typeface="Lato"/>
                <a:cs typeface="Lato"/>
                <a:sym typeface="Lato"/>
              </a:rPr>
              <a:t>Object Detection / Segmentation</a:t>
            </a:r>
            <a:endParaRPr sz="2911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1" y="1176575"/>
            <a:ext cx="6250487" cy="35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528725" y="174950"/>
            <a:ext cx="4966200" cy="8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60">
                <a:latin typeface="Lato"/>
                <a:ea typeface="Lato"/>
                <a:cs typeface="Lato"/>
                <a:sym typeface="Lato"/>
              </a:rPr>
              <a:t>Natural Language Processing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 b="38570" l="0" r="0" t="37475"/>
          <a:stretch/>
        </p:blipFill>
        <p:spPr>
          <a:xfrm>
            <a:off x="-142750" y="1391275"/>
            <a:ext cx="3712251" cy="889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9"/>
          <p:cNvGrpSpPr/>
          <p:nvPr/>
        </p:nvGrpSpPr>
        <p:grpSpPr>
          <a:xfrm>
            <a:off x="1828225" y="2441222"/>
            <a:ext cx="3554275" cy="725753"/>
            <a:chOff x="1940650" y="2360847"/>
            <a:chExt cx="3554275" cy="725753"/>
          </a:xfrm>
        </p:grpSpPr>
        <p:pic>
          <p:nvPicPr>
            <p:cNvPr id="176" name="Google Shape;17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40650" y="2360950"/>
              <a:ext cx="598205" cy="5808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19"/>
            <p:cNvGrpSpPr/>
            <p:nvPr/>
          </p:nvGrpSpPr>
          <p:grpSpPr>
            <a:xfrm>
              <a:off x="2606517" y="2360847"/>
              <a:ext cx="2888408" cy="725753"/>
              <a:chOff x="2660837" y="2253675"/>
              <a:chExt cx="3199388" cy="948449"/>
            </a:xfrm>
          </p:grpSpPr>
          <p:pic>
            <p:nvPicPr>
              <p:cNvPr id="178" name="Google Shape;178;p19"/>
              <p:cNvPicPr preferRelativeResize="0"/>
              <p:nvPr/>
            </p:nvPicPr>
            <p:blipFill rotWithShape="1">
              <a:blip r:embed="rId5">
                <a:alphaModFix/>
              </a:blip>
              <a:srcRect b="30632" l="46007" r="0" t="28277"/>
              <a:stretch/>
            </p:blipFill>
            <p:spPr>
              <a:xfrm>
                <a:off x="3920875" y="2253675"/>
                <a:ext cx="1939350" cy="83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19"/>
              <p:cNvPicPr preferRelativeResize="0"/>
              <p:nvPr/>
            </p:nvPicPr>
            <p:blipFill rotWithShape="1">
              <a:blip r:embed="rId3">
                <a:alphaModFix/>
              </a:blip>
              <a:srcRect b="39221" l="25133" r="44694" t="42528"/>
              <a:stretch/>
            </p:blipFill>
            <p:spPr>
              <a:xfrm>
                <a:off x="2660837" y="2371926"/>
                <a:ext cx="1372462" cy="8301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0" name="Google Shape;18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7750" y="3166975"/>
            <a:ext cx="2868501" cy="19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7">
            <a:alphaModFix/>
          </a:blip>
          <a:srcRect b="33471" l="10280" r="59239" t="36757"/>
          <a:stretch/>
        </p:blipFill>
        <p:spPr>
          <a:xfrm>
            <a:off x="758875" y="3551175"/>
            <a:ext cx="1208574" cy="11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60"/>
              <a:t>Titanes de la industria que utilizan TensorFlow hoy en </a:t>
            </a:r>
            <a:r>
              <a:rPr b="1" lang="en" sz="2860"/>
              <a:t>día</a:t>
            </a:r>
            <a:endParaRPr b="1" sz="2860"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2003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https://www.tensorflow.org/about/case-studies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272" y="780125"/>
            <a:ext cx="4783449" cy="358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